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1" r:id="rId4"/>
    <p:sldMasterId id="2147483722" r:id="rId5"/>
    <p:sldMasterId id="2147483723" r:id="rId6"/>
    <p:sldMasterId id="2147483724" r:id="rId7"/>
    <p:sldMasterId id="2147483725" r:id="rId8"/>
    <p:sldMasterId id="214748372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</p:sldIdLst>
  <p:sldSz cy="5143500" cx="9144000"/>
  <p:notesSz cx="6858000" cy="9144000"/>
  <p:embeddedFontLs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  <p:embeddedFont>
      <p:font typeface="Gill Sans"/>
      <p:regular r:id="rId91"/>
      <p:bold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Jin Sam Kim"/>
  <p:cmAuthor clrIdx="1" id="1" initials="" lastIdx="2" name="Sung Kim"/>
  <p:cmAuthor clrIdx="2" id="2" initials="" lastIdx="1" name="박종봉"/>
  <p:cmAuthor clrIdx="3" id="3" initials="" lastIdx="2" name="Mien Din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2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1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4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3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9" Type="http://schemas.openxmlformats.org/officeDocument/2006/relationships/font" Target="fonts/HelveticaNeueLight-italic.fntdata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91" Type="http://schemas.openxmlformats.org/officeDocument/2006/relationships/font" Target="fonts/GillSans-regular.fntdata"/><Relationship Id="rId90" Type="http://schemas.openxmlformats.org/officeDocument/2006/relationships/font" Target="fonts/HelveticaNeueLight-boldItalic.fntdata"/><Relationship Id="rId92" Type="http://schemas.openxmlformats.org/officeDocument/2006/relationships/font" Target="fonts/GillSans-bold.fntdata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9-27T01:45:35.833">
    <p:pos x="6000" y="0"/>
    <p:text>이전 강의보다 더 정리가 잘되어 있어서 눈에 더 잘들어 오네요. ^^ 감사합니다.</p:text>
  </p:cm>
  <p:cm authorId="1" idx="1" dt="2017-03-07T13:54:12.696">
    <p:pos x="6000" y="100"/>
    <p:text>_Marked as resolved_</p:text>
  </p:cm>
  <p:cm authorId="2" idx="1" dt="2017-09-27T01:45:35.833">
    <p:pos x="6000" y="200"/>
    <p:text>_Re-opened_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3" idx="1" dt="2017-05-27T05:53:54.863">
    <p:pos x="6000" y="0"/>
    <p:text>before doing back propagation, Network stores derivative of all gates which later use for the chain rule :-)</p:text>
  </p:cm>
  <p:cm authorId="1" idx="2" dt="2017-05-26T17:46:29.445">
    <p:pos x="6000" y="100"/>
    <p:text>Yes! That's what we are going to explain. Is it not clear or should I make it more clear?</p:text>
  </p:cm>
  <p:cm authorId="3" idx="2" dt="2017-05-27T05:53:54.863">
    <p:pos x="6000" y="200"/>
    <p:text>yes, I think you should :-). First time, I don't know why how to get derivative of final gate, I only understand when I move forward a couple of slides and comeback.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marL="0" rtl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7" name="Shape 9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7" name="Shape 11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Shape 12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7" name="Shape 1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8" name="Shape 13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Shape 1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-127000" lvl="0" marL="21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444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27000" lvl="2" marL="66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39700" lvl="3" marL="889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1104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Shape 15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Shape 15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Shape 21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Shape 21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Shape 29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Shape 29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18" Type="http://schemas.openxmlformats.org/officeDocument/2006/relationships/theme" Target="../theme/theme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78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778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778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778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778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8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3" Type="http://schemas.openxmlformats.org/officeDocument/2006/relationships/image" Target="../media/image44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5" Type="http://schemas.openxmlformats.org/officeDocument/2006/relationships/image" Target="../media/image43.png"/><Relationship Id="rId14" Type="http://schemas.openxmlformats.org/officeDocument/2006/relationships/image" Target="../media/image45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comments" Target="../comments/comment2.xml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47.png"/><Relationship Id="rId5" Type="http://schemas.openxmlformats.org/officeDocument/2006/relationships/image" Target="../media/image54.png"/><Relationship Id="rId6" Type="http://schemas.openxmlformats.org/officeDocument/2006/relationships/image" Target="../media/image61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5" Type="http://schemas.openxmlformats.org/officeDocument/2006/relationships/image" Target="../media/image54.png"/><Relationship Id="rId6" Type="http://schemas.openxmlformats.org/officeDocument/2006/relationships/image" Target="../media/image61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5" Type="http://schemas.openxmlformats.org/officeDocument/2006/relationships/image" Target="../media/image69.png"/><Relationship Id="rId14" Type="http://schemas.openxmlformats.org/officeDocument/2006/relationships/image" Target="../media/image67.png"/><Relationship Id="rId16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5" Type="http://schemas.openxmlformats.org/officeDocument/2006/relationships/image" Target="../media/image69.png"/><Relationship Id="rId14" Type="http://schemas.openxmlformats.org/officeDocument/2006/relationships/image" Target="../media/image67.png"/><Relationship Id="rId16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5" Type="http://schemas.openxmlformats.org/officeDocument/2006/relationships/image" Target="../media/image70.png"/><Relationship Id="rId14" Type="http://schemas.openxmlformats.org/officeDocument/2006/relationships/image" Target="../media/image67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5" Type="http://schemas.openxmlformats.org/officeDocument/2006/relationships/image" Target="../media/image54.png"/><Relationship Id="rId19" Type="http://schemas.openxmlformats.org/officeDocument/2006/relationships/image" Target="../media/image66.png"/><Relationship Id="rId6" Type="http://schemas.openxmlformats.org/officeDocument/2006/relationships/image" Target="../media/image64.png"/><Relationship Id="rId18" Type="http://schemas.openxmlformats.org/officeDocument/2006/relationships/image" Target="../media/image69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.png"/><Relationship Id="rId11" Type="http://schemas.openxmlformats.org/officeDocument/2006/relationships/image" Target="../media/image58.png"/><Relationship Id="rId10" Type="http://schemas.openxmlformats.org/officeDocument/2006/relationships/image" Target="../media/image61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73.png"/><Relationship Id="rId15" Type="http://schemas.openxmlformats.org/officeDocument/2006/relationships/image" Target="../media/image67.png"/><Relationship Id="rId14" Type="http://schemas.openxmlformats.org/officeDocument/2006/relationships/image" Target="../media/image6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5" Type="http://schemas.openxmlformats.org/officeDocument/2006/relationships/image" Target="../media/image54.png"/><Relationship Id="rId19" Type="http://schemas.openxmlformats.org/officeDocument/2006/relationships/image" Target="../media/image75.png"/><Relationship Id="rId6" Type="http://schemas.openxmlformats.org/officeDocument/2006/relationships/image" Target="../media/image64.png"/><Relationship Id="rId18" Type="http://schemas.openxmlformats.org/officeDocument/2006/relationships/image" Target="../media/image69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11" Type="http://schemas.openxmlformats.org/officeDocument/2006/relationships/image" Target="../media/image58.png"/><Relationship Id="rId22" Type="http://schemas.openxmlformats.org/officeDocument/2006/relationships/image" Target="../media/image74.png"/><Relationship Id="rId10" Type="http://schemas.openxmlformats.org/officeDocument/2006/relationships/image" Target="../media/image61.png"/><Relationship Id="rId21" Type="http://schemas.openxmlformats.org/officeDocument/2006/relationships/image" Target="../media/image75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73.png"/><Relationship Id="rId15" Type="http://schemas.openxmlformats.org/officeDocument/2006/relationships/image" Target="../media/image76.png"/><Relationship Id="rId14" Type="http://schemas.openxmlformats.org/officeDocument/2006/relationships/image" Target="../media/image62.png"/><Relationship Id="rId17" Type="http://schemas.openxmlformats.org/officeDocument/2006/relationships/image" Target="../media/image67.png"/><Relationship Id="rId16" Type="http://schemas.openxmlformats.org/officeDocument/2006/relationships/image" Target="../media/image77.png"/><Relationship Id="rId5" Type="http://schemas.openxmlformats.org/officeDocument/2006/relationships/image" Target="../media/image54.png"/><Relationship Id="rId19" Type="http://schemas.openxmlformats.org/officeDocument/2006/relationships/image" Target="../media/image71.png"/><Relationship Id="rId6" Type="http://schemas.openxmlformats.org/officeDocument/2006/relationships/image" Target="../media/image64.png"/><Relationship Id="rId18" Type="http://schemas.openxmlformats.org/officeDocument/2006/relationships/image" Target="../media/image70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11" Type="http://schemas.openxmlformats.org/officeDocument/2006/relationships/image" Target="../media/image58.png"/><Relationship Id="rId10" Type="http://schemas.openxmlformats.org/officeDocument/2006/relationships/image" Target="../media/image61.png"/><Relationship Id="rId21" Type="http://schemas.openxmlformats.org/officeDocument/2006/relationships/image" Target="../media/image74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73.png"/><Relationship Id="rId15" Type="http://schemas.openxmlformats.org/officeDocument/2006/relationships/image" Target="../media/image76.png"/><Relationship Id="rId14" Type="http://schemas.openxmlformats.org/officeDocument/2006/relationships/image" Target="../media/image62.png"/><Relationship Id="rId17" Type="http://schemas.openxmlformats.org/officeDocument/2006/relationships/image" Target="../media/image67.png"/><Relationship Id="rId16" Type="http://schemas.openxmlformats.org/officeDocument/2006/relationships/image" Target="../media/image77.png"/><Relationship Id="rId5" Type="http://schemas.openxmlformats.org/officeDocument/2006/relationships/image" Target="../media/image54.png"/><Relationship Id="rId19" Type="http://schemas.openxmlformats.org/officeDocument/2006/relationships/image" Target="../media/image71.png"/><Relationship Id="rId6" Type="http://schemas.openxmlformats.org/officeDocument/2006/relationships/image" Target="../media/image64.png"/><Relationship Id="rId18" Type="http://schemas.openxmlformats.org/officeDocument/2006/relationships/image" Target="../media/image70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2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15" Type="http://schemas.openxmlformats.org/officeDocument/2006/relationships/image" Target="../media/image74.png"/><Relationship Id="rId14" Type="http://schemas.openxmlformats.org/officeDocument/2006/relationships/image" Target="../media/image69.png"/><Relationship Id="rId17" Type="http://schemas.openxmlformats.org/officeDocument/2006/relationships/image" Target="../media/image66.png"/><Relationship Id="rId16" Type="http://schemas.openxmlformats.org/officeDocument/2006/relationships/image" Target="../media/image65.png"/><Relationship Id="rId5" Type="http://schemas.openxmlformats.org/officeDocument/2006/relationships/image" Target="../media/image54.png"/><Relationship Id="rId6" Type="http://schemas.openxmlformats.org/officeDocument/2006/relationships/image" Target="../media/image61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2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15" Type="http://schemas.openxmlformats.org/officeDocument/2006/relationships/image" Target="../media/image74.png"/><Relationship Id="rId14" Type="http://schemas.openxmlformats.org/officeDocument/2006/relationships/image" Target="../media/image69.png"/><Relationship Id="rId17" Type="http://schemas.openxmlformats.org/officeDocument/2006/relationships/image" Target="../media/image66.png"/><Relationship Id="rId16" Type="http://schemas.openxmlformats.org/officeDocument/2006/relationships/image" Target="../media/image65.png"/><Relationship Id="rId5" Type="http://schemas.openxmlformats.org/officeDocument/2006/relationships/image" Target="../media/image54.png"/><Relationship Id="rId6" Type="http://schemas.openxmlformats.org/officeDocument/2006/relationships/image" Target="../media/image61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2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15" Type="http://schemas.openxmlformats.org/officeDocument/2006/relationships/image" Target="../media/image74.png"/><Relationship Id="rId14" Type="http://schemas.openxmlformats.org/officeDocument/2006/relationships/image" Target="../media/image69.png"/><Relationship Id="rId17" Type="http://schemas.openxmlformats.org/officeDocument/2006/relationships/image" Target="../media/image66.png"/><Relationship Id="rId16" Type="http://schemas.openxmlformats.org/officeDocument/2006/relationships/image" Target="../media/image65.png"/><Relationship Id="rId5" Type="http://schemas.openxmlformats.org/officeDocument/2006/relationships/image" Target="../media/image54.png"/><Relationship Id="rId6" Type="http://schemas.openxmlformats.org/officeDocument/2006/relationships/image" Target="../media/image61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hunkim/DeepLearningZeroToAl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2-xor-n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</a:t>
            </a:r>
            <a:r>
              <a:rPr lang="en"/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8" name="Shape 308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09" name="Shape 3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Shape 31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311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238212" y="3875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0" y="0"/>
            <a:ext cx="763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6756550" y="1856525"/>
            <a:ext cx="1866600" cy="281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0" y="1349275"/>
            <a:ext cx="68175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[2,10], [10,1]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Hypothesis: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[[ 0.00358802]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[ 0.99366933]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[ 0.99204296]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[ 0.0095663 ]]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Correct: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[[ 0.]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[ 1.]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[ 1.]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[ 0.]]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Accuracy:  1.0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</a:p>
          <a:p>
            <a:pPr indent="0" lvl="0" marL="0" rtl="0">
              <a:spcBef>
                <a:spcPts val="0"/>
              </a:spcBef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3464175"/>
            <a:ext cx="5519001" cy="1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-8200" y="133950"/>
            <a:ext cx="6046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0" y="1343550"/>
            <a:ext cx="74769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4 layers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Hypothesis: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[[  7.80e-04]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[  9.99e-01]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[  9.98e-01]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[  1.55e-03]]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Correct: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[[ 0.]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[ 1.]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[ 1.]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[ 0.]]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Accuracy:  1.0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</a:p>
          <a:p>
            <a:pPr indent="0" lvl="0" marL="0" rtl="0">
              <a:spcBef>
                <a:spcPts val="0"/>
              </a:spcBef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00" y="133950"/>
            <a:ext cx="2901775" cy="16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Exercise</a:t>
            </a:r>
            <a:r>
              <a:rPr lang="en"/>
              <a:t> 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>
              <a:spcBef>
                <a:spcPts val="0"/>
              </a:spcBef>
              <a:buSzPts val="2400"/>
              <a:buChar char="●"/>
            </a:pPr>
            <a:r>
              <a:rPr lang="en" sz="2400"/>
              <a:t>Wide and Deep NN for MNIST</a:t>
            </a: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XOR NN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1" name="Shape 42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22" name="Shape 4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Shape 42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424" name="Shape 4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465209" y="123472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</a:p>
        </p:txBody>
      </p:sp>
      <p:sp>
        <p:nvSpPr>
          <p:cNvPr id="431" name="Shape 431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58" y="1548650"/>
            <a:ext cx="4949277" cy="25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706725" y="1204400"/>
            <a:ext cx="91095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9400 0.0151413 [array([[ 6.21692038,  6.05913448],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[-6.33773184, -5.75189114]], dtype=float32), array([[ 9.93581772],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[-9.43034935]], dtype=float32)]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9500 0.014909 [array([[ 6.22498751,  6.07049847],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[-6.34637976, -5.76352596]], dtype=float32), array([[ 9.96414757],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[-9.45942593]], dtype=float32)]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9600 0.0146836 [array([[ 6.23292685,  6.08166742],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[-6.35489035, -5.77496052]], dtype=float32), array([[ 9.99207973],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[-9.48807526]], dtype=float32)]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9700 0.0144647 [array([[ 6.24074268,  6.09264851],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[-6.36326933, -5.78619957]], dtype=float32), array([[ 10.01962471],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 -9.51631165]], dtype=float32)]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9800 0.0142521 [array([[ 6.24843407,  6.10344648],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[-6.37151814, -5.79724932]], dtype=float32), array([[ 10.04679298],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 -9.54414845]], dtype=float32)]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9900 0.0140456 [array([[ 6.25601053,  6.11406422],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[-6.3796401 , -5.80811596]], dtype=float32), array([[ 10.07359505],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 -9.57159519]], dtype=float32)]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10000 0.0138448 [array([[ 6.26347113,  6.12451124],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[-6.38764334, -5.81880617]], dtype=float32), array([[ 10.10004139],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       [ -9.59866238]], dtype=float32)]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39" y="1234725"/>
            <a:ext cx="7341524" cy="37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96" y="1419750"/>
            <a:ext cx="2650350" cy="2059501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(multi-dimensional tensors)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Shape 47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-41845" y="0"/>
            <a:ext cx="5465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40" y="0"/>
            <a:ext cx="25168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497100" y="1653625"/>
            <a:ext cx="86553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" sz="2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144212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519925"/>
            <a:ext cx="425450" cy="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1437150" y="1298575"/>
            <a:ext cx="62697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rtl="0">
              <a:spcBef>
                <a:spcPts val="30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2083100" y="2556525"/>
            <a:ext cx="49779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00" y="521950"/>
            <a:ext cx="4871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25" y="598138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5" y="152400"/>
            <a:ext cx="73514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-8250" y="-152400"/>
            <a:ext cx="588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4" name="Shape 524"/>
          <p:cNvSpPr txBox="1"/>
          <p:nvPr/>
        </p:nvSpPr>
        <p:spPr>
          <a:xfrm>
            <a:off x="4684125" y="242200"/>
            <a:ext cx="36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22975" y="612300"/>
            <a:ext cx="8533500" cy="22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rtl="0">
              <a:spcBef>
                <a:spcPts val="30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9" y="2905552"/>
            <a:ext cx="5266048" cy="21972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5" name="Shape 32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26" name="Shape 3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Shape 32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328" name="Shape 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Exercise </a:t>
            </a:r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 sz="2400"/>
              <a:t>Add tensorboard </a:t>
            </a:r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9-2-E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MNIST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62" name="Shape 562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63" name="Shape 5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Shape 564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565" name="Shape 5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1149313" y="832307"/>
            <a:ext cx="68454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Visualizing your Deep learning using TensorBoard (TensorFlow) 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907934" y="122797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176" y="1619399"/>
            <a:ext cx="4350300" cy="23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44" y="1536928"/>
            <a:ext cx="7789800" cy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296" y="1492846"/>
            <a:ext cx="5119500" cy="27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69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</a:p>
        </p:txBody>
      </p:sp>
      <p:pic>
        <p:nvPicPr>
          <p:cNvPr id="598" name="Shape 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Image Input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609700" y="809925"/>
            <a:ext cx="59247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Image input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x_image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0" y="2047124"/>
            <a:ext cx="5691098" cy="27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550" y="851892"/>
            <a:ext cx="2766800" cy="240463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</a:t>
            </a:r>
            <a:r>
              <a:rPr lang="en"/>
              <a:t>dimensional</a:t>
            </a:r>
            <a:r>
              <a:rPr lang="en"/>
              <a:t> tensors)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tf.get_variable(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tf.nn.relu(tf.matmul(X, W1) + b1)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tf.nn.dropout(L1,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7" name="Shape 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50" y="3038750"/>
            <a:ext cx="2766800" cy="2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</a:t>
            </a:r>
            <a:r>
              <a:rPr lang="en" sz="20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scalar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tf.nn.relu(tf.matmul(X, W1) + b1)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tf.nn.dropout(L1,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'layer3'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'layer4'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'layer5'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50" y="1951013"/>
            <a:ext cx="4490775" cy="22558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497100" y="1653625"/>
            <a:ext cx="82986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</a:p>
        </p:txBody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1244400" y="1291675"/>
            <a:ext cx="6655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rtl="0">
              <a:spcBef>
                <a:spcPts val="30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1645250" y="2556525"/>
            <a:ext cx="58536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</a:p>
        </p:txBody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:127.0.0.1: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/tmp/mnist_logs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</a:t>
            </a:r>
            <a:r>
              <a:rPr lang="en"/>
              <a:t> runs</a:t>
            </a:r>
          </a:p>
        </p:txBody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902900" y="1094500"/>
            <a:ext cx="79536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0" i="0" lang="en" sz="21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/run1</a:t>
            </a:r>
          </a:p>
          <a:p>
            <a:pPr indent="0" lvl="0" marL="457200" rtl="0">
              <a:spcBef>
                <a:spcPts val="30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/tmp/mnist_logs/run2</a:t>
            </a:r>
          </a:p>
          <a:p>
            <a:pPr indent="0" lvl="0" marL="457200" rtl="0">
              <a:spcBef>
                <a:spcPts val="30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</a:p>
        </p:txBody>
      </p:sp>
      <p:pic>
        <p:nvPicPr>
          <p:cNvPr id="667" name="Shape 6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50" y="3134800"/>
            <a:ext cx="8303400" cy="2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</a:p>
        </p:txBody>
      </p:sp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</a:t>
            </a:r>
            <a:r>
              <a:rPr lang="en"/>
              <a:t>3 (optional)</a:t>
            </a:r>
            <a:r>
              <a:rPr lang="en"/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NN Backpropagation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5" name="Shape 68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86" name="Shape 6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Shape 68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688" name="Shape 6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Shape 6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XOR d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162325" y="3327325"/>
            <a:ext cx="89817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63" y="1412813"/>
            <a:ext cx="56292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4104200" y="4514700"/>
            <a:ext cx="50928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http://templ25.mandaringardencity.com/xor-gate-truth-table-2/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How to train?</a:t>
            </a:r>
          </a:p>
        </p:txBody>
      </p:sp>
      <p:grpSp>
        <p:nvGrpSpPr>
          <p:cNvPr id="711" name="Shape 711"/>
          <p:cNvGrpSpPr/>
          <p:nvPr/>
        </p:nvGrpSpPr>
        <p:grpSpPr>
          <a:xfrm>
            <a:off x="327600" y="2189388"/>
            <a:ext cx="7727205" cy="1379250"/>
            <a:chOff x="0" y="0"/>
            <a:chExt cx="20605880" cy="3678000"/>
          </a:xfrm>
        </p:grpSpPr>
        <p:pic>
          <p:nvPicPr>
            <p:cNvPr id="712" name="Shape 7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Shape 7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Shape 7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Shape 7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Shape 716"/>
          <p:cNvSpPr/>
          <p:nvPr/>
        </p:nvSpPr>
        <p:spPr>
          <a:xfrm>
            <a:off x="312737" y="1866900"/>
            <a:ext cx="7323000" cy="4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722" name="Shape 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976" y="2240235"/>
            <a:ext cx="3804000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59" y="35886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55" y="1419816"/>
            <a:ext cx="1911682" cy="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/>
        </p:nvSpPr>
        <p:spPr>
          <a:xfrm>
            <a:off x="529875" y="3007622"/>
            <a:ext cx="8084100" cy="1125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5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pic>
        <p:nvPicPr>
          <p:cNvPr id="730" name="Shape 7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88" y="8194"/>
            <a:ext cx="4387022" cy="25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>
            <p:ph type="title"/>
          </p:nvPr>
        </p:nvSpPr>
        <p:spPr>
          <a:xfrm>
            <a:off x="420441" y="-323259"/>
            <a:ext cx="7204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5600"/>
              <a:t>Tensorflow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“Yes you should understand backprop”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4652803" y="4697963"/>
            <a:ext cx="44913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" sz="900"/>
              <a:t> </a:t>
            </a:r>
          </a:p>
        </p:txBody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180206" y="1345707"/>
            <a:ext cx="8783400" cy="3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/>
              <a:t>“If 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/>
              <a:t>you try to ignore how it works under the hood because </a:t>
            </a:r>
            <a:r>
              <a:rPr i="1" lang="en"/>
              <a:t>TensorFlow automagically makes my networks learn</a:t>
            </a:r>
            <a:r>
              <a:rPr lang="en"/>
              <a:t>”</a:t>
            </a:r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not be ready to wrestle with the dangers it presents”</a:t>
            </a:r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be much less effective at building and debugging neural networks.”</a:t>
            </a:r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“The good news is that backpropagation is not that difficult to understand”</a:t>
            </a:r>
          </a:p>
          <a:p>
            <a:pPr indent="-2921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/>
              <a:t>“if presented properly.”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Shape 7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4462" y="907431"/>
            <a:ext cx="5862600" cy="4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81" y="2614613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5715000" y="4229100"/>
            <a:ext cx="3609300" cy="11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Shape 747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748" name="Shape 748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1667888" y="3559603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w</a:t>
            </a:r>
          </a:p>
        </p:txBody>
      </p:sp>
      <p:sp>
        <p:nvSpPr>
          <p:cNvPr id="750" name="Shape 750"/>
          <p:cNvSpPr/>
          <p:nvPr/>
        </p:nvSpPr>
        <p:spPr>
          <a:xfrm>
            <a:off x="351075" y="2692125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3081825" y="350475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106" y="1928838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Shape 759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760" name="Shape 760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4409613" y="2873828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w</a:t>
            </a:r>
          </a:p>
        </p:txBody>
      </p:sp>
      <p:sp>
        <p:nvSpPr>
          <p:cNvPr id="762" name="Shape 762"/>
          <p:cNvSpPr/>
          <p:nvPr/>
        </p:nvSpPr>
        <p:spPr>
          <a:xfrm>
            <a:off x="3092800" y="2006350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" name="Shape 768"/>
          <p:cNvCxnSpPr>
            <a:stCxn id="769" idx="3"/>
            <a:endCxn id="7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0" name="Shape 77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771" name="Shape 771"/>
          <p:cNvCxnSpPr>
            <a:stCxn id="770" idx="6"/>
            <a:endCxn id="7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2" name="Shape 77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773" name="Shape 773"/>
          <p:cNvCxnSpPr>
            <a:stCxn id="772" idx="6"/>
            <a:endCxn id="7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4" name="Shape 77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775" name="Shape 775"/>
          <p:cNvCxnSpPr>
            <a:stCxn id="7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6" name="Shape 77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777" name="Shape 777"/>
          <p:cNvCxnSpPr>
            <a:stCxn id="7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778" name="Shape 77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79" name="Shape 77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780" name="Shape 780"/>
          <p:cNvCxnSpPr>
            <a:endCxn id="7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81" name="Shape 78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782" name="Shape 782"/>
          <p:cNvSpPr/>
          <p:nvPr/>
        </p:nvSpPr>
        <p:spPr>
          <a:xfrm>
            <a:off x="113728" y="26650"/>
            <a:ext cx="38814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</a:p>
        </p:txBody>
      </p:sp>
      <p:sp>
        <p:nvSpPr>
          <p:cNvPr id="769" name="Shape 76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Shape 787"/>
          <p:cNvCxnSpPr>
            <a:stCxn id="788" idx="3"/>
            <a:endCxn id="789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89" name="Shape 78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790" name="Shape 790"/>
          <p:cNvCxnSpPr>
            <a:stCxn id="789" idx="6"/>
            <a:endCxn id="791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91" name="Shape 791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792" name="Shape 792"/>
          <p:cNvCxnSpPr>
            <a:stCxn id="791" idx="6"/>
            <a:endCxn id="793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93" name="Shape 793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794" name="Shape 794"/>
          <p:cNvCxnSpPr>
            <a:stCxn id="793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95" name="Shape 79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796" name="Shape 796"/>
          <p:cNvCxnSpPr>
            <a:stCxn id="795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797" name="Shape 79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798" name="Shape 79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799" name="Shape 799"/>
          <p:cNvCxnSpPr>
            <a:endCxn id="791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00" name="Shape 80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801" name="Shape 801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802" name="Shape 802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803" name="Shape 80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804" name="Shape 80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805" name="Shape 80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06" name="Shape 80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788" name="Shape 78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Forward pass, OK? Just follow (1), (2), (3) and (4)</a:t>
            </a:r>
          </a:p>
        </p:txBody>
      </p:sp>
      <p:sp>
        <p:nvSpPr>
          <p:cNvPr id="808" name="Shape 80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809" name="Shape 809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10" name="Shape 8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Shape 8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Shape 816"/>
          <p:cNvCxnSpPr>
            <a:stCxn id="817" idx="3"/>
            <a:endCxn id="81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18" name="Shape 81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819" name="Shape 819"/>
          <p:cNvCxnSpPr>
            <a:stCxn id="818" idx="6"/>
            <a:endCxn id="82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0" name="Shape 82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821" name="Shape 821"/>
          <p:cNvCxnSpPr>
            <a:stCxn id="820" idx="6"/>
            <a:endCxn id="82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2" name="Shape 822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823" name="Shape 823"/>
          <p:cNvCxnSpPr>
            <a:stCxn id="82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4" name="Shape 824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825" name="Shape 825"/>
          <p:cNvCxnSpPr>
            <a:stCxn id="82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826" name="Shape 82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7" name="Shape 82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828" name="Shape 828"/>
          <p:cNvCxnSpPr>
            <a:endCxn id="82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29" name="Shape 82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830" name="Shape 83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831" name="Shape 831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832" name="Shape 83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833" name="Shape 833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834" name="Shape 834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35" name="Shape 835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817" name="Shape 81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838" name="Shape 838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39" name="Shape 8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Shape 8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1" name="Shape 8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0701" y="3818400"/>
            <a:ext cx="5089224" cy="34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Shape 846"/>
          <p:cNvCxnSpPr>
            <a:stCxn id="847" idx="3"/>
            <a:endCxn id="84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48" name="Shape 84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849" name="Shape 849"/>
          <p:cNvCxnSpPr>
            <a:stCxn id="848" idx="6"/>
            <a:endCxn id="85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0" name="Shape 85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851" name="Shape 851"/>
          <p:cNvCxnSpPr>
            <a:stCxn id="850" idx="6"/>
            <a:endCxn id="85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2" name="Shape 852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853" name="Shape 853"/>
          <p:cNvCxnSpPr>
            <a:stCxn id="85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4" name="Shape 854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6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855" name="Shape 855"/>
          <p:cNvCxnSpPr>
            <a:stCxn id="85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856" name="Shape 85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7" name="Shape 85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858" name="Shape 858"/>
          <p:cNvCxnSpPr>
            <a:endCxn id="85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59" name="Shape 85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860" name="Shape 86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861" name="Shape 861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862" name="Shape 862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863" name="Shape 863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64" name="Shape 864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847" name="Shape 84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65" name="Shape 865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867" name="Shape 86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868" name="Shape 8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1330" y="2303991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0" y="0"/>
            <a:ext cx="648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it doesn’t work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3" name="Shape 873"/>
          <p:cNvCxnSpPr>
            <a:stCxn id="874" idx="3"/>
            <a:endCxn id="875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75" name="Shape 87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876" name="Shape 876"/>
          <p:cNvCxnSpPr>
            <a:stCxn id="875" idx="6"/>
            <a:endCxn id="877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77" name="Shape 87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878" name="Shape 878"/>
          <p:cNvCxnSpPr>
            <a:stCxn id="877" idx="6"/>
            <a:endCxn id="879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79" name="Shape 87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880" name="Shape 880"/>
          <p:cNvCxnSpPr>
            <a:stCxn id="879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81" name="Shape 881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882" name="Shape 882"/>
          <p:cNvCxnSpPr>
            <a:stCxn id="881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883" name="Shape 883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84" name="Shape 884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885" name="Shape 885"/>
          <p:cNvCxnSpPr>
            <a:endCxn id="877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86" name="Shape 88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887" name="Shape 88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888" name="Shape 88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889" name="Shape 88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890" name="Shape 89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891" name="Shape 891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874" name="Shape 874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892" name="Shape 8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695" y="756144"/>
            <a:ext cx="818601" cy="2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 txBox="1"/>
          <p:nvPr>
            <p:ph idx="1" type="body"/>
          </p:nvPr>
        </p:nvSpPr>
        <p:spPr>
          <a:xfrm>
            <a:off x="498480" y="2410356"/>
            <a:ext cx="8147100" cy="1976400"/>
          </a:xfrm>
          <a:prstGeom prst="rect">
            <a:avLst/>
          </a:prstGeom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Let’s do back propagation!</a:t>
            </a:r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will be given. What would be </a:t>
            </a:r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 We can use the chain rule.</a:t>
            </a:r>
          </a:p>
        </p:txBody>
      </p:sp>
      <p:pic>
        <p:nvPicPr>
          <p:cNvPr id="895" name="Shape 8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570" y="3326761"/>
            <a:ext cx="579498" cy="4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Shape 8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492" y="3326762"/>
            <a:ext cx="685803" cy="451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Shape 89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898" name="Shape 89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cxnSp>
        <p:nvCxnSpPr>
          <p:cNvPr id="899" name="Shape 899"/>
          <p:cNvCxnSpPr>
            <a:stCxn id="892" idx="2"/>
            <a:endCxn id="900" idx="2"/>
          </p:cNvCxnSpPr>
          <p:nvPr/>
        </p:nvCxnSpPr>
        <p:spPr>
          <a:xfrm rot="5400000">
            <a:off x="5152879" y="93632"/>
            <a:ext cx="74100" cy="1785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900" name="Shape 900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wrap="square" tIns="589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902" name="Shape 90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8018" y="20263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8" name="Shape 908"/>
          <p:cNvCxnSpPr>
            <a:stCxn id="909" idx="3"/>
            <a:endCxn id="91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0" name="Shape 91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911" name="Shape 911"/>
          <p:cNvCxnSpPr>
            <a:stCxn id="910" idx="6"/>
            <a:endCxn id="91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2" name="Shape 91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913" name="Shape 913"/>
          <p:cNvCxnSpPr>
            <a:stCxn id="912" idx="6"/>
            <a:endCxn id="91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4" name="Shape 91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915" name="Shape 915"/>
          <p:cNvCxnSpPr>
            <a:stCxn id="91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6" name="Shape 91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917" name="Shape 917"/>
          <p:cNvCxnSpPr>
            <a:stCxn id="91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918" name="Shape 91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19" name="Shape 91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920" name="Shape 920"/>
          <p:cNvCxnSpPr>
            <a:endCxn id="91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21" name="Shape 92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922" name="Shape 922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923" name="Shape 923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924" name="Shape 92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925" name="Shape 92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26" name="Shape 92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927" name="Shape 92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928" name="Shape 92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909" name="Shape 90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929" name="Shape 9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 txBox="1"/>
          <p:nvPr>
            <p:ph idx="1" type="body"/>
          </p:nvPr>
        </p:nvSpPr>
        <p:spPr>
          <a:xfrm>
            <a:off x="278455" y="2579317"/>
            <a:ext cx="8688600" cy="458100"/>
          </a:xfrm>
          <a:prstGeom prst="rect">
            <a:avLst/>
          </a:prstGeom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In the same manner, we can get back prop (4), (3), (1) and (1)!</a:t>
            </a:r>
          </a:p>
        </p:txBody>
      </p:sp>
      <p:sp>
        <p:nvSpPr>
          <p:cNvPr id="935" name="Shape 93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936" name="Shape 93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Shape 941"/>
          <p:cNvCxnSpPr>
            <a:stCxn id="942" idx="3"/>
            <a:endCxn id="943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43" name="Shape 943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944" name="Shape 944"/>
          <p:cNvCxnSpPr>
            <a:stCxn id="943" idx="6"/>
            <a:endCxn id="945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45" name="Shape 94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946" name="Shape 946"/>
          <p:cNvCxnSpPr>
            <a:stCxn id="945" idx="6"/>
            <a:endCxn id="947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47" name="Shape 94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948" name="Shape 948"/>
          <p:cNvCxnSpPr>
            <a:stCxn id="947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49" name="Shape 94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950" name="Shape 950"/>
          <p:cNvCxnSpPr>
            <a:stCxn id="949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951" name="Shape 951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52" name="Shape 952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953" name="Shape 953"/>
          <p:cNvCxnSpPr>
            <a:endCxn id="945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54" name="Shape 954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955" name="Shape 955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956" name="Shape 95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0" name="Shape 9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962" name="Shape 962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64" name="Shape 964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965" name="Shape 965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942" name="Shape 942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966" name="Shape 9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>
            <p:ph idx="1" type="body"/>
          </p:nvPr>
        </p:nvSpPr>
        <p:spPr>
          <a:xfrm>
            <a:off x="517650" y="3744273"/>
            <a:ext cx="8147100" cy="555900"/>
          </a:xfrm>
          <a:prstGeom prst="rect">
            <a:avLst/>
          </a:prstGeom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These derivatives for each gate will be given. </a:t>
            </a:r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We can just use them in the chain rule.</a:t>
            </a:r>
          </a:p>
        </p:txBody>
      </p:sp>
      <p:sp>
        <p:nvSpPr>
          <p:cNvPr id="972" name="Shape 972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973" name="Shape 9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Shape 97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Shape 979"/>
          <p:cNvCxnSpPr>
            <a:stCxn id="980" idx="3"/>
            <a:endCxn id="98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81" name="Shape 98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982" name="Shape 982"/>
          <p:cNvCxnSpPr>
            <a:stCxn id="981" idx="6"/>
            <a:endCxn id="98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83" name="Shape 98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984" name="Shape 984"/>
          <p:cNvCxnSpPr>
            <a:stCxn id="983" idx="6"/>
            <a:endCxn id="98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85" name="Shape 98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986" name="Shape 986"/>
          <p:cNvCxnSpPr>
            <a:stCxn id="98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87" name="Shape 98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988" name="Shape 988"/>
          <p:cNvCxnSpPr>
            <a:stCxn id="98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989" name="Shape 98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90" name="Shape 99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991" name="Shape 991"/>
          <p:cNvCxnSpPr>
            <a:endCxn id="98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992" name="Shape 99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993" name="Shape 99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994" name="Shape 99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8" name="Shape 9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000" name="Shape 1000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001" name="Shape 1001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002" name="Shape 1002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03" name="Shape 1003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004" name="Shape 1004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005" name="Shape 1005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980" name="Shape 98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006" name="Shape 10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Shape 1011"/>
          <p:cNvCxnSpPr>
            <a:stCxn id="1012" idx="3"/>
            <a:endCxn id="998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013" name="Shape 1013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Just apply them one by one and solve each derivative one by one!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018" name="Shape 10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1432550" y="2776600"/>
            <a:ext cx="2448300" cy="5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Shape 1025"/>
          <p:cNvCxnSpPr>
            <a:stCxn id="1026" idx="3"/>
            <a:endCxn id="1027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27" name="Shape 102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028" name="Shape 1028"/>
          <p:cNvCxnSpPr>
            <a:stCxn id="1027" idx="6"/>
            <a:endCxn id="1029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29" name="Shape 102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030" name="Shape 1030"/>
          <p:cNvCxnSpPr>
            <a:stCxn id="1029" idx="6"/>
            <a:endCxn id="1031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31" name="Shape 1031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032" name="Shape 1032"/>
          <p:cNvCxnSpPr>
            <a:stCxn id="1031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33" name="Shape 1033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034" name="Shape 1034"/>
          <p:cNvCxnSpPr>
            <a:stCxn id="1033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035" name="Shape 103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36" name="Shape 103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037" name="Shape 1037"/>
          <p:cNvCxnSpPr>
            <a:endCxn id="1029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38" name="Shape 103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040" name="Shape 104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041" name="Shape 10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4" name="Shape 10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046" name="Shape 1046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047" name="Shape 104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048" name="Shape 104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49" name="Shape 104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050" name="Shape 105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051" name="Shape 1051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026" name="Shape 102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052" name="Shape 10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Shape 105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Shape 1057"/>
          <p:cNvCxnSpPr>
            <a:stCxn id="1058" idx="3"/>
            <a:endCxn id="1044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059" name="Shape 1059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Just apply them one by one and solve each derivative one by one!</a:t>
            </a:r>
          </a:p>
        </p:txBody>
      </p:sp>
      <p:cxnSp>
        <p:nvCxnSpPr>
          <p:cNvPr id="1061" name="Shape 1061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062" name="Shape 1062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063" name="Shape 10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066" name="Shape 10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hape 1072"/>
          <p:cNvCxnSpPr>
            <a:stCxn id="1073" idx="3"/>
            <a:endCxn id="107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74" name="Shape 1074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075" name="Shape 1075"/>
          <p:cNvCxnSpPr>
            <a:stCxn id="1074" idx="6"/>
            <a:endCxn id="107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76" name="Shape 107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077" name="Shape 1077"/>
          <p:cNvCxnSpPr>
            <a:stCxn id="1076" idx="6"/>
            <a:endCxn id="107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78" name="Shape 107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079" name="Shape 1079"/>
          <p:cNvCxnSpPr>
            <a:stCxn id="107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80" name="Shape 108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081" name="Shape 1081"/>
          <p:cNvCxnSpPr>
            <a:stCxn id="108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082" name="Shape 108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83" name="Shape 108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084" name="Shape 1084"/>
          <p:cNvCxnSpPr>
            <a:endCxn id="107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85" name="Shape 108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086" name="Shape 108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087" name="Shape 108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088" name="Shape 10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Shape 10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Shape 1090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Shape 10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093" name="Shape 1093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094" name="Shape 109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095" name="Shape 109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096" name="Shape 109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097" name="Shape 109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098" name="Shape 109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073" name="Shape 1073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099" name="Shape 10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Shape 11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Shape 11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Shape 1104"/>
          <p:cNvCxnSpPr>
            <a:stCxn id="1105" idx="3"/>
            <a:endCxn id="1091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106" name="Shape 1106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rPr lang="en"/>
              <a:t>Just apply them one by one and solve each derivative one by one!</a:t>
            </a:r>
          </a:p>
        </p:txBody>
      </p:sp>
      <p:cxnSp>
        <p:nvCxnSpPr>
          <p:cNvPr id="1108" name="Shape 1108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109" name="Shape 1109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wrap="square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110" name="Shape 11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Shape 11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Shape 11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278" y="4574496"/>
            <a:ext cx="2727649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Shape 11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116" name="Shape 11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Shape 111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Shape 1122"/>
          <p:cNvCxnSpPr>
            <a:stCxn id="1123" idx="3"/>
            <a:endCxn id="112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24" name="Shape 1124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125" name="Shape 1125"/>
          <p:cNvCxnSpPr>
            <a:stCxn id="1124" idx="6"/>
            <a:endCxn id="112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26" name="Shape 112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127" name="Shape 1127"/>
          <p:cNvCxnSpPr>
            <a:stCxn id="1126" idx="6"/>
            <a:endCxn id="112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28" name="Shape 112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129" name="Shape 1129"/>
          <p:cNvCxnSpPr>
            <a:stCxn id="112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30" name="Shape 113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131" name="Shape 1131"/>
          <p:cNvCxnSpPr>
            <a:stCxn id="113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132" name="Shape 113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33" name="Shape 113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134" name="Shape 1134"/>
          <p:cNvCxnSpPr>
            <a:endCxn id="112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35" name="Shape 113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136" name="Shape 113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137" name="Shape 113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138" name="Shape 1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Shape 1140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1" name="Shape 1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144" name="Shape 1144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145" name="Shape 1145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146" name="Shape 114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47" name="Shape 114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148" name="Shape 1148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149" name="Shape 114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123" name="Shape 1123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150" name="Shape 11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Shape 11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Shape 11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Shape 11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Shape 1155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rPr lang="en" sz="2100"/>
              <a:t>Matrix</a:t>
            </a:r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t/>
            </a:r>
            <a:endParaRPr sz="2100"/>
          </a:p>
        </p:txBody>
      </p:sp>
      <p:pic>
        <p:nvPicPr>
          <p:cNvPr id="1156" name="Shape 115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Shape 115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Shape 115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Shape 116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161" name="Shape 11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Shape 116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4390325" y="4538363"/>
            <a:ext cx="80691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For Matrix: </a:t>
            </a:r>
            <a:r>
              <a:rPr lang="en"/>
              <a:t>http://cs231n.github.io/optimization-2/#staged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9" name="Shape 1169"/>
          <p:cNvCxnSpPr>
            <a:stCxn id="1170" idx="3"/>
            <a:endCxn id="117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71" name="Shape 117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172" name="Shape 1172"/>
          <p:cNvCxnSpPr>
            <a:stCxn id="1171" idx="6"/>
            <a:endCxn id="117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73" name="Shape 117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174" name="Shape 1174"/>
          <p:cNvCxnSpPr>
            <a:stCxn id="1173" idx="6"/>
            <a:endCxn id="117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75" name="Shape 117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176" name="Shape 1176"/>
          <p:cNvCxnSpPr>
            <a:stCxn id="117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77" name="Shape 117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178" name="Shape 1178"/>
          <p:cNvCxnSpPr>
            <a:stCxn id="117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179" name="Shape 117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80" name="Shape 118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181" name="Shape 1181"/>
          <p:cNvCxnSpPr>
            <a:endCxn id="117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82" name="Shape 118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183" name="Shape 118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184" name="Shape 118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185" name="Shape 1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Shape 1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Shape 118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Shape 11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Shape 11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Shape 1190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191" name="Shape 119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192" name="Shape 1192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Shape 1193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194" name="Shape 119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195" name="Shape 119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196" name="Shape 119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197" name="Shape 119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198" name="Shape 119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170" name="Shape 117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199" name="Shape 11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Shape 12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Shape 12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Shape 120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Shape 120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Shape 120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rPr lang="en" sz="2100"/>
              <a:t>Matrix</a:t>
            </a:r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0"/>
              </a:spcBef>
              <a:buNone/>
            </a:pPr>
            <a:r>
              <a:t/>
            </a:r>
            <a:endParaRPr sz="2100"/>
          </a:p>
        </p:txBody>
      </p:sp>
      <p:pic>
        <p:nvPicPr>
          <p:cNvPr id="1207" name="Shape 120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Shape 120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Shape 1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Shape 12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Shape 121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212" name="Shape 12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Shape 12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Shape 121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Shape 1219"/>
          <p:cNvCxnSpPr>
            <a:stCxn id="1220" idx="3"/>
            <a:endCxn id="122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22" name="Shape 1222"/>
          <p:cNvCxnSpPr>
            <a:stCxn id="1221" idx="6"/>
            <a:endCxn id="122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3" name="Shape 122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24" name="Shape 1224"/>
          <p:cNvCxnSpPr>
            <a:stCxn id="1223" idx="6"/>
            <a:endCxn id="122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5" name="Shape 122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26" name="Shape 1226"/>
          <p:cNvCxnSpPr>
            <a:stCxn id="122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7" name="Shape 122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28" name="Shape 1228"/>
          <p:cNvCxnSpPr>
            <a:stCxn id="122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0" name="Shape 123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31" name="Shape 1231"/>
          <p:cNvCxnSpPr>
            <a:endCxn id="122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33" name="Shape 123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34" name="Shape 123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235" name="Shape 1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Shape 12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8" name="Shape 12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Shape 12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241" name="Shape 124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242" name="Shape 1242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Shape 1243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244" name="Shape 124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45" name="Shape 124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46" name="Shape 124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247" name="Shape 124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248" name="Shape 124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220" name="Shape 122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249" name="Shape 12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Shape 12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Shape 12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rIns="58925" wrap="square" tIns="58925">
            <a:noAutofit/>
          </a:bodyPr>
          <a:lstStyle/>
          <a:p>
            <a:pPr indent="-177800" lvl="0" marL="292100" rtl="0" algn="ctr">
              <a:spcBef>
                <a:spcPts val="0"/>
              </a:spcBef>
              <a:buNone/>
            </a:pPr>
            <a:r>
              <a:rPr lang="en" sz="2100"/>
              <a:t>Done! Let’s update our network using derivatives!</a:t>
            </a:r>
          </a:p>
        </p:txBody>
      </p:sp>
      <p:pic>
        <p:nvPicPr>
          <p:cNvPr id="1257" name="Shape 12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Shape 12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Shape 125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Shape 126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262" name="Shape 126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Shape 1268"/>
          <p:cNvCxnSpPr>
            <a:stCxn id="1269" idx="3"/>
            <a:endCxn id="12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0" name="Shape 127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71" name="Shape 1271"/>
          <p:cNvCxnSpPr>
            <a:stCxn id="1270" idx="6"/>
            <a:endCxn id="12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2" name="Shape 127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73" name="Shape 1273"/>
          <p:cNvCxnSpPr>
            <a:stCxn id="1272" idx="6"/>
            <a:endCxn id="12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4" name="Shape 127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75" name="Shape 1275"/>
          <p:cNvCxnSpPr>
            <a:stCxn id="12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6" name="Shape 127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77" name="Shape 1277"/>
          <p:cNvCxnSpPr>
            <a:stCxn id="12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78" name="Shape 127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79" name="Shape 127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80" name="Shape 1280"/>
          <p:cNvCxnSpPr>
            <a:endCxn id="12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1" name="Shape 128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82" name="Shape 1282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83" name="Shape 1283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84" name="Shape 1284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285" name="Shape 1285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86" name="Shape 128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7" name="Shape 128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288" name="Shape 1288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289" name="Shape 128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269" name="Shape 126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290" name="Shape 1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Shape 12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Shape 12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Shape 12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Shape 12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Shape 12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Shape 12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Shape 12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Shape 129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Shape 129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300" name="Shape 13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Shape 1301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</a:p>
        </p:txBody>
      </p:sp>
      <p:pic>
        <p:nvPicPr>
          <p:cNvPr id="1302" name="Shape 130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Shape 130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Shape 130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it doesn’t work!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0" y="0"/>
            <a:ext cx="709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6942775" y="2465225"/>
            <a:ext cx="1558800" cy="2495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Shape 1309"/>
          <p:cNvCxnSpPr>
            <a:stCxn id="1310" idx="3"/>
            <a:endCxn id="131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1" name="Shape 131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12" name="Shape 1312"/>
          <p:cNvCxnSpPr>
            <a:stCxn id="1311" idx="6"/>
            <a:endCxn id="131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3" name="Shape 131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14" name="Shape 1314"/>
          <p:cNvCxnSpPr>
            <a:stCxn id="1313" idx="6"/>
            <a:endCxn id="131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5" name="Shape 131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16" name="Shape 1316"/>
          <p:cNvCxnSpPr>
            <a:stCxn id="131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7" name="Shape 131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18" name="Shape 1318"/>
          <p:cNvCxnSpPr>
            <a:stCxn id="131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19" name="Shape 131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0" name="Shape 132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21" name="Shape 1321"/>
          <p:cNvCxnSpPr>
            <a:endCxn id="131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2" name="Shape 132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23" name="Shape 132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24" name="Shape 132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25" name="Shape 1325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326" name="Shape 132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27" name="Shape 132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8" name="Shape 132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29" name="Shape 132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30" name="Shape 133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31" name="Shape 13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Shape 13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Shape 13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Shape 13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Shape 13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Shape 13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Shape 13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Shape 13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Shape 13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Shape 134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Shape 1342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</a:p>
        </p:txBody>
      </p:sp>
      <p:pic>
        <p:nvPicPr>
          <p:cNvPr id="1343" name="Shape 134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Shape 13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Shape 1345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0" name="Shape 1350"/>
          <p:cNvCxnSpPr>
            <a:stCxn id="1351" idx="3"/>
            <a:endCxn id="1352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2" name="Shape 1352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53" name="Shape 1353"/>
          <p:cNvCxnSpPr>
            <a:stCxn id="1352" idx="6"/>
            <a:endCxn id="1354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4" name="Shape 1354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55" name="Shape 1355"/>
          <p:cNvCxnSpPr>
            <a:stCxn id="1354" idx="6"/>
            <a:endCxn id="1356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6" name="Shape 135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57" name="Shape 1357"/>
          <p:cNvCxnSpPr>
            <a:stCxn id="1356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8" name="Shape 135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59" name="Shape 1359"/>
          <p:cNvCxnSpPr>
            <a:stCxn id="1358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60" name="Shape 136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61" name="Shape 1361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62" name="Shape 1362"/>
          <p:cNvCxnSpPr>
            <a:endCxn id="1354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63" name="Shape 1363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64" name="Shape 1364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65" name="Shape 1365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66" name="Shape 1366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367" name="Shape 136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68" name="Shape 136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69" name="Shape 136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70" name="Shape 137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71" name="Shape 1371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351" name="Shape 1351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72" name="Shape 1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Shape 13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Shape 13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Shape 13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Shape 137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Shape 138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Shape 138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382" name="Shape 138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Shape 1383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tf.reduce_mean(d_b))]</a:t>
            </a:r>
          </a:p>
        </p:txBody>
      </p:sp>
      <p:pic>
        <p:nvPicPr>
          <p:cNvPr id="1384" name="Shape 138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Shape 138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Shape 138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Exercise</a:t>
            </a:r>
            <a:r>
              <a:rPr lang="en"/>
              <a:t> </a:t>
            </a:r>
          </a:p>
        </p:txBody>
      </p:sp>
      <p:sp>
        <p:nvSpPr>
          <p:cNvPr id="1392" name="Shape 1392"/>
          <p:cNvSpPr txBox="1"/>
          <p:nvPr>
            <p:ph idx="1" type="body"/>
          </p:nvPr>
        </p:nvSpPr>
        <p:spPr>
          <a:xfrm>
            <a:off x="180200" y="1460000"/>
            <a:ext cx="89097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See more backprop code samples at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https://github.com/hunkim/DeepLearningZeroToAll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https://github.com/hunkim/DeepLearningZeroToAll/blob/master/lab-09-7-sigmoid_back_prop.py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Solve XOR using NN backprop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Neural Net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Neural Net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63400" y="2576800"/>
            <a:ext cx="8055300" cy="2272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" sz="9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